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HK Grotesk Bold" charset="1" panose="00000800000000000000"/>
      <p:regular r:id="rId20"/>
    </p:embeddedFont>
    <p:embeddedFont>
      <p:font typeface="Calibri (MS)" charset="1" panose="020F0502020204030204"/>
      <p:regular r:id="rId21"/>
    </p:embeddedFont>
    <p:embeddedFont>
      <p:font typeface="TT Supermolot Neue Condensed" charset="1" panose="02000506020000020004"/>
      <p:regular r:id="rId22"/>
    </p:embeddedFont>
    <p:embeddedFont>
      <p:font typeface="Calibri (MS) Bold" charset="1" panose="020F0702030404030204"/>
      <p:regular r:id="rId23"/>
    </p:embeddedFont>
    <p:embeddedFont>
      <p:font typeface="Playfair Display SC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embeddings/oleObject1.bin" Type="http://schemas.openxmlformats.org/officeDocument/2006/relationships/oleObjec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1714500"/>
            <a:ext cx="10287000" cy="13716000"/>
          </a:xfrm>
          <a:custGeom>
            <a:avLst/>
            <a:gdLst/>
            <a:ahLst/>
            <a:cxnLst/>
            <a:rect r="r" b="b" t="t" l="l"/>
            <a:pathLst>
              <a:path h="13716000" w="10287000">
                <a:moveTo>
                  <a:pt x="10287000" y="0"/>
                </a:moveTo>
                <a:lnTo>
                  <a:pt x="10287000" y="13716000"/>
                </a:lnTo>
                <a:lnTo>
                  <a:pt x="0" y="13716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11127" t="0" r="-111127" b="0"/>
            </a:stretch>
          </a:blipFill>
        </p:spPr>
      </p:sp>
      <p:graphicFrame>
        <p:nvGraphicFramePr>
          <p:cNvPr name="Object 3" id="3"/>
          <p:cNvGraphicFramePr/>
          <p:nvPr/>
        </p:nvGraphicFramePr>
        <p:xfrm>
          <a:off x="3314700" y="3021849"/>
          <a:ext cx="12167214" cy="8828424"/>
        </p:xfrm>
        <a:graphic>
          <a:graphicData uri="http://schemas.openxmlformats.org/presentationml/2006/ole">
            <p:oleObj imgW="10375900" imgH="80010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4643453" y="441123"/>
            <a:ext cx="9561697" cy="1203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219" b="true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AI- Powered Healthcare Knowledge Graph Generator using LLM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27191" y="2011901"/>
            <a:ext cx="9633618" cy="80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  </a:t>
            </a:r>
            <a:r>
              <a:rPr lang="en-US" sz="4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Mid-Review Presentation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58321" y="8439150"/>
            <a:ext cx="6428036" cy="1027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2"/>
              </a:lnSpc>
            </a:pPr>
            <a:r>
              <a:rPr lang="en-US" sz="321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Project Guide: N Snathan, Scientist-E</a:t>
            </a:r>
          </a:p>
          <a:p>
            <a:pPr algn="l">
              <a:lnSpc>
                <a:spcPts val="3862"/>
              </a:lnSpc>
            </a:pPr>
            <a:r>
              <a:rPr lang="en-US" sz="321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CDAC- Bangalore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6000" y="2532599"/>
            <a:ext cx="13716000" cy="5289332"/>
          </a:xfrm>
          <a:custGeom>
            <a:avLst/>
            <a:gdLst/>
            <a:ahLst/>
            <a:cxnLst/>
            <a:rect r="r" b="b" t="t" l="l"/>
            <a:pathLst>
              <a:path h="5289332" w="13716000">
                <a:moveTo>
                  <a:pt x="0" y="0"/>
                </a:moveTo>
                <a:lnTo>
                  <a:pt x="13716000" y="0"/>
                </a:lnTo>
                <a:lnTo>
                  <a:pt x="13716000" y="5289332"/>
                </a:lnTo>
                <a:lnTo>
                  <a:pt x="0" y="5289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1" t="-1276" r="-4185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6000" y="1858091"/>
            <a:ext cx="13716000" cy="6660859"/>
          </a:xfrm>
          <a:custGeom>
            <a:avLst/>
            <a:gdLst/>
            <a:ahLst/>
            <a:cxnLst/>
            <a:rect r="r" b="b" t="t" l="l"/>
            <a:pathLst>
              <a:path h="6660859" w="13716000">
                <a:moveTo>
                  <a:pt x="0" y="0"/>
                </a:moveTo>
                <a:lnTo>
                  <a:pt x="13716000" y="0"/>
                </a:lnTo>
                <a:lnTo>
                  <a:pt x="13716000" y="6660859"/>
                </a:lnTo>
                <a:lnTo>
                  <a:pt x="0" y="6660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87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6000" y="1483043"/>
            <a:ext cx="13716000" cy="7320915"/>
          </a:xfrm>
          <a:custGeom>
            <a:avLst/>
            <a:gdLst/>
            <a:ahLst/>
            <a:cxnLst/>
            <a:rect r="r" b="b" t="t" l="l"/>
            <a:pathLst>
              <a:path h="7320915" w="13716000">
                <a:moveTo>
                  <a:pt x="0" y="0"/>
                </a:moveTo>
                <a:lnTo>
                  <a:pt x="13716000" y="0"/>
                </a:lnTo>
                <a:lnTo>
                  <a:pt x="13716000" y="7320915"/>
                </a:lnTo>
                <a:lnTo>
                  <a:pt x="0" y="7320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556524" y="5637035"/>
            <a:ext cx="15174951" cy="5109581"/>
            <a:chOff x="0" y="0"/>
            <a:chExt cx="3996695" cy="13457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96695" cy="1345733"/>
            </a:xfrm>
            <a:custGeom>
              <a:avLst/>
              <a:gdLst/>
              <a:ahLst/>
              <a:cxnLst/>
              <a:rect r="r" b="b" t="t" l="l"/>
              <a:pathLst>
                <a:path h="1345733" w="3996695">
                  <a:moveTo>
                    <a:pt x="0" y="0"/>
                  </a:moveTo>
                  <a:lnTo>
                    <a:pt x="3996695" y="0"/>
                  </a:lnTo>
                  <a:lnTo>
                    <a:pt x="3996695" y="1345733"/>
                  </a:lnTo>
                  <a:lnTo>
                    <a:pt x="0" y="1345733"/>
                  </a:lnTo>
                  <a:close/>
                </a:path>
              </a:pathLst>
            </a:custGeom>
            <a:gradFill rotWithShape="true">
              <a:gsLst>
                <a:gs pos="0">
                  <a:srgbClr val="48B5BC">
                    <a:alpha val="100000"/>
                  </a:srgbClr>
                </a:gs>
                <a:gs pos="25000">
                  <a:srgbClr val="48B5BC">
                    <a:alpha val="100000"/>
                  </a:srgbClr>
                </a:gs>
                <a:gs pos="50000">
                  <a:srgbClr val="48B5BC">
                    <a:alpha val="69500"/>
                  </a:srgbClr>
                </a:gs>
                <a:gs pos="75000">
                  <a:srgbClr val="48B5BC">
                    <a:alpha val="30500"/>
                  </a:srgbClr>
                </a:gs>
                <a:gs pos="100000">
                  <a:srgbClr val="48B5BC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3996695" cy="1421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14700" y="9258300"/>
            <a:ext cx="11658600" cy="3086100"/>
            <a:chOff x="0" y="0"/>
            <a:chExt cx="3070578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70578" cy="812800"/>
            </a:xfrm>
            <a:custGeom>
              <a:avLst/>
              <a:gdLst/>
              <a:ahLst/>
              <a:cxnLst/>
              <a:rect r="r" b="b" t="t" l="l"/>
              <a:pathLst>
                <a:path h="812800" w="3070578">
                  <a:moveTo>
                    <a:pt x="93382" y="0"/>
                  </a:moveTo>
                  <a:lnTo>
                    <a:pt x="2977195" y="0"/>
                  </a:lnTo>
                  <a:cubicBezTo>
                    <a:pt x="3001962" y="0"/>
                    <a:pt x="3025714" y="9838"/>
                    <a:pt x="3043227" y="27351"/>
                  </a:cubicBezTo>
                  <a:cubicBezTo>
                    <a:pt x="3060739" y="44864"/>
                    <a:pt x="3070578" y="68616"/>
                    <a:pt x="3070578" y="93382"/>
                  </a:cubicBezTo>
                  <a:lnTo>
                    <a:pt x="3070578" y="719418"/>
                  </a:lnTo>
                  <a:cubicBezTo>
                    <a:pt x="3070578" y="770991"/>
                    <a:pt x="3028769" y="812800"/>
                    <a:pt x="2977195" y="812800"/>
                  </a:cubicBezTo>
                  <a:lnTo>
                    <a:pt x="93382" y="812800"/>
                  </a:lnTo>
                  <a:cubicBezTo>
                    <a:pt x="41809" y="812800"/>
                    <a:pt x="0" y="770991"/>
                    <a:pt x="0" y="719418"/>
                  </a:cubicBezTo>
                  <a:lnTo>
                    <a:pt x="0" y="93382"/>
                  </a:lnTo>
                  <a:cubicBezTo>
                    <a:pt x="0" y="41809"/>
                    <a:pt x="41809" y="0"/>
                    <a:pt x="9338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3070578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971800" y="411957"/>
            <a:ext cx="12344400" cy="1714500"/>
            <a:chOff x="0" y="0"/>
            <a:chExt cx="11704320" cy="1625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42875"/>
              <a:ext cx="11704320" cy="17684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919"/>
                </a:lnSpc>
              </a:pPr>
              <a:r>
                <a:rPr lang="en-US" sz="65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Future Work &amp; Conclusion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100388" y="2221132"/>
            <a:ext cx="12087225" cy="6595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--&gt;&gt; </a:t>
            </a:r>
            <a:r>
              <a:rPr lang="en-US" sz="4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Future Enhancements:</a:t>
            </a: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Improve visualization &amp; clustering</a:t>
            </a: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Cloud deployment (Streamlit/AWS)</a:t>
            </a: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Add authentication &amp; extended entity support</a:t>
            </a:r>
          </a:p>
          <a:p>
            <a:pPr algn="l">
              <a:lnSpc>
                <a:spcPts val="5759"/>
              </a:lnSpc>
            </a:pPr>
          </a:p>
          <a:p>
            <a:pPr algn="l">
              <a:lnSpc>
                <a:spcPts val="5759"/>
              </a:lnSpc>
            </a:pPr>
            <a:r>
              <a:rPr lang="en-US" sz="4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--&gt;&gt;</a:t>
            </a:r>
            <a:r>
              <a:rPr lang="en-US" sz="4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Conclusion:</a:t>
            </a: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AI-powered system for healthcare knowledge extraction &amp; visualization successfully developed and functional.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6000" y="0"/>
            <a:ext cx="13716000" cy="10287000"/>
          </a:xfrm>
          <a:custGeom>
            <a:avLst/>
            <a:gdLst/>
            <a:ahLst/>
            <a:cxnLst/>
            <a:rect r="r" b="b" t="t" l="l"/>
            <a:pathLst>
              <a:path h="10287000" w="13716000">
                <a:moveTo>
                  <a:pt x="0" y="0"/>
                </a:moveTo>
                <a:lnTo>
                  <a:pt x="13716000" y="0"/>
                </a:lnTo>
                <a:lnTo>
                  <a:pt x="13716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689" t="-41924" r="-58467" b="-978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68817" y="1996768"/>
            <a:ext cx="9150366" cy="6366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38"/>
              </a:lnSpc>
            </a:pPr>
            <a:r>
              <a:rPr lang="en-US" sz="18241">
                <a:solidFill>
                  <a:srgbClr val="FFFFFF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FF6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71800" y="411957"/>
            <a:ext cx="12344400" cy="1714500"/>
            <a:chOff x="0" y="0"/>
            <a:chExt cx="11704320" cy="1625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11704320" cy="17684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919"/>
                </a:lnSpc>
              </a:pPr>
              <a:r>
                <a:rPr lang="en-US" sz="65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Project Overview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100387" y="2254788"/>
            <a:ext cx="12215812" cy="569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0"/>
              </a:lnSpc>
            </a:pPr>
            <a:r>
              <a:rPr lang="en-US" sz="413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--&gt;&gt;</a:t>
            </a:r>
            <a:r>
              <a:rPr lang="en-US" sz="413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Objective:</a:t>
            </a:r>
          </a:p>
          <a:p>
            <a:pPr algn="l" marL="531967" indent="-265983" lvl="1">
              <a:lnSpc>
                <a:spcPts val="4960"/>
              </a:lnSpc>
              <a:buFont typeface="Arial"/>
              <a:buChar char="•"/>
            </a:pPr>
            <a:r>
              <a:rPr lang="en-US" sz="413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To develop an AI-powered system that extracts and visualizes healthcare entities (Hospitals, Doctors, etc.) from text/web sources.</a:t>
            </a:r>
          </a:p>
          <a:p>
            <a:pPr algn="l" marL="531967" indent="-265983" lvl="1">
              <a:lnSpc>
                <a:spcPts val="4960"/>
              </a:lnSpc>
            </a:pPr>
          </a:p>
          <a:p>
            <a:pPr algn="l">
              <a:lnSpc>
                <a:spcPts val="4960"/>
              </a:lnSpc>
            </a:pPr>
            <a:r>
              <a:rPr lang="en-US" sz="413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--&gt;&gt;</a:t>
            </a:r>
            <a:r>
              <a:rPr lang="en-US" sz="413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Purpose:</a:t>
            </a:r>
          </a:p>
          <a:p>
            <a:pPr algn="l" marL="531967" indent="-265983" lvl="1">
              <a:lnSpc>
                <a:spcPts val="4960"/>
              </a:lnSpc>
              <a:buFont typeface="Arial"/>
              <a:buChar char="•"/>
            </a:pPr>
            <a:r>
              <a:rPr lang="en-US" sz="413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Simplify healthcare data analysis</a:t>
            </a:r>
          </a:p>
          <a:p>
            <a:pPr algn="l" marL="531967" indent="-265983" lvl="1">
              <a:lnSpc>
                <a:spcPts val="4960"/>
              </a:lnSpc>
              <a:buFont typeface="Arial"/>
              <a:buChar char="•"/>
            </a:pPr>
            <a:r>
              <a:rPr lang="en-US" sz="413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Automate data extraction and relationship mapping</a:t>
            </a:r>
          </a:p>
          <a:p>
            <a:pPr algn="l" marL="531967" indent="-265983" lvl="1">
              <a:lnSpc>
                <a:spcPts val="4960"/>
              </a:lnSpc>
              <a:buFont typeface="Arial"/>
              <a:buChar char="•"/>
            </a:pPr>
            <a:r>
              <a:rPr lang="en-US" sz="413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Enable searchable, visual knowledge graph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6000" y="0"/>
            <a:ext cx="13716000" cy="10287000"/>
          </a:xfrm>
          <a:custGeom>
            <a:avLst/>
            <a:gdLst/>
            <a:ahLst/>
            <a:cxnLst/>
            <a:rect r="r" b="b" t="t" l="l"/>
            <a:pathLst>
              <a:path h="10287000" w="13716000">
                <a:moveTo>
                  <a:pt x="0" y="0"/>
                </a:moveTo>
                <a:lnTo>
                  <a:pt x="13716000" y="0"/>
                </a:lnTo>
                <a:lnTo>
                  <a:pt x="13716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16" t="-13344" r="-27709" b="-25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71800" y="411957"/>
            <a:ext cx="12344400" cy="1714500"/>
            <a:chOff x="0" y="0"/>
            <a:chExt cx="11704320" cy="1625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42875"/>
              <a:ext cx="11704320" cy="17684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919"/>
                </a:lnSpc>
              </a:pPr>
              <a:r>
                <a:rPr lang="en-US" sz="65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Problem Statement &amp; Motivation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100388" y="2639466"/>
            <a:ext cx="12087225" cy="5345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3"/>
              </a:lnSpc>
            </a:pPr>
            <a:r>
              <a:rPr lang="en-US" sz="437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--&gt;&gt;</a:t>
            </a:r>
            <a:r>
              <a:rPr lang="en-US" sz="437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Problem:</a:t>
            </a:r>
          </a:p>
          <a:p>
            <a:pPr algn="l" marL="563437" indent="-281718" lvl="1">
              <a:lnSpc>
                <a:spcPts val="5253"/>
              </a:lnSpc>
              <a:buFont typeface="Arial"/>
              <a:buChar char="•"/>
            </a:pPr>
            <a:r>
              <a:rPr lang="en-US" sz="437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Healthcare data is scattered and unstructured.</a:t>
            </a:r>
          </a:p>
          <a:p>
            <a:pPr algn="l" marL="563437" indent="-281718" lvl="1">
              <a:lnSpc>
                <a:spcPts val="5253"/>
              </a:lnSpc>
              <a:buFont typeface="Arial"/>
              <a:buChar char="•"/>
            </a:pPr>
            <a:r>
              <a:rPr lang="en-US" sz="437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Manual linking of doctors, hospitals, and details is inefficient.</a:t>
            </a:r>
          </a:p>
          <a:p>
            <a:pPr algn="l">
              <a:lnSpc>
                <a:spcPts val="5253"/>
              </a:lnSpc>
            </a:pPr>
          </a:p>
          <a:p>
            <a:pPr algn="l">
              <a:lnSpc>
                <a:spcPts val="5253"/>
              </a:lnSpc>
            </a:pPr>
            <a:r>
              <a:rPr lang="en-US" sz="437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--&gt;&gt;</a:t>
            </a:r>
            <a:r>
              <a:rPr lang="en-US" sz="437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Motivation:</a:t>
            </a:r>
          </a:p>
          <a:p>
            <a:pPr algn="l" marL="563437" indent="-281718" lvl="1">
              <a:lnSpc>
                <a:spcPts val="5253"/>
              </a:lnSpc>
              <a:buFont typeface="Arial"/>
              <a:buChar char="•"/>
            </a:pPr>
            <a:r>
              <a:rPr lang="en-US" sz="437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Automate extraction and structuring using AI.</a:t>
            </a:r>
          </a:p>
          <a:p>
            <a:pPr algn="l" marL="563437" indent="-281718" lvl="1">
              <a:lnSpc>
                <a:spcPts val="5253"/>
              </a:lnSpc>
              <a:buFont typeface="Arial"/>
              <a:buChar char="•"/>
            </a:pPr>
            <a:r>
              <a:rPr lang="en-US" sz="437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Support informed healthcare data insights.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32244" y="-4027743"/>
            <a:ext cx="10112886" cy="10112886"/>
          </a:xfrm>
          <a:custGeom>
            <a:avLst/>
            <a:gdLst/>
            <a:ahLst/>
            <a:cxnLst/>
            <a:rect r="r" b="b" t="t" l="l"/>
            <a:pathLst>
              <a:path h="10112886" w="10112886">
                <a:moveTo>
                  <a:pt x="0" y="0"/>
                </a:moveTo>
                <a:lnTo>
                  <a:pt x="10112886" y="0"/>
                </a:lnTo>
                <a:lnTo>
                  <a:pt x="10112886" y="10112886"/>
                </a:lnTo>
                <a:lnTo>
                  <a:pt x="0" y="10112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97475" y="2704877"/>
            <a:ext cx="6760531" cy="6760531"/>
          </a:xfrm>
          <a:custGeom>
            <a:avLst/>
            <a:gdLst/>
            <a:ahLst/>
            <a:cxnLst/>
            <a:rect r="r" b="b" t="t" l="l"/>
            <a:pathLst>
              <a:path h="6760531" w="6760531">
                <a:moveTo>
                  <a:pt x="0" y="0"/>
                </a:moveTo>
                <a:lnTo>
                  <a:pt x="6760531" y="0"/>
                </a:lnTo>
                <a:lnTo>
                  <a:pt x="6760531" y="6760532"/>
                </a:lnTo>
                <a:lnTo>
                  <a:pt x="0" y="6760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854756" y="720496"/>
            <a:ext cx="12471108" cy="1067357"/>
            <a:chOff x="0" y="0"/>
            <a:chExt cx="3284572" cy="2811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84572" cy="281115"/>
            </a:xfrm>
            <a:custGeom>
              <a:avLst/>
              <a:gdLst/>
              <a:ahLst/>
              <a:cxnLst/>
              <a:rect r="r" b="b" t="t" l="l"/>
              <a:pathLst>
                <a:path h="281115" w="3284572">
                  <a:moveTo>
                    <a:pt x="0" y="0"/>
                  </a:moveTo>
                  <a:lnTo>
                    <a:pt x="3284572" y="0"/>
                  </a:lnTo>
                  <a:lnTo>
                    <a:pt x="3284572" y="281115"/>
                  </a:lnTo>
                  <a:lnTo>
                    <a:pt x="0" y="281115"/>
                  </a:lnTo>
                  <a:close/>
                </a:path>
              </a:pathLst>
            </a:custGeom>
            <a:solidFill>
              <a:srgbClr val="2A164B">
                <a:alpha val="62745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284572" cy="319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624199" y="7850136"/>
            <a:ext cx="13499602" cy="11806015"/>
          </a:xfrm>
          <a:custGeom>
            <a:avLst/>
            <a:gdLst/>
            <a:ahLst/>
            <a:cxnLst/>
            <a:rect r="r" b="b" t="t" l="l"/>
            <a:pathLst>
              <a:path h="11806015" w="13499602">
                <a:moveTo>
                  <a:pt x="0" y="0"/>
                </a:moveTo>
                <a:lnTo>
                  <a:pt x="13499602" y="0"/>
                </a:lnTo>
                <a:lnTo>
                  <a:pt x="13499602" y="11806015"/>
                </a:lnTo>
                <a:lnTo>
                  <a:pt x="0" y="118060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3026895" y="7528534"/>
            <a:ext cx="2283715" cy="2038734"/>
          </a:xfrm>
          <a:custGeom>
            <a:avLst/>
            <a:gdLst/>
            <a:ahLst/>
            <a:cxnLst/>
            <a:rect r="r" b="b" t="t" l="l"/>
            <a:pathLst>
              <a:path h="2038734" w="2283715">
                <a:moveTo>
                  <a:pt x="2283714" y="0"/>
                </a:moveTo>
                <a:lnTo>
                  <a:pt x="0" y="0"/>
                </a:lnTo>
                <a:lnTo>
                  <a:pt x="0" y="2038734"/>
                </a:lnTo>
                <a:lnTo>
                  <a:pt x="2283714" y="2038734"/>
                </a:lnTo>
                <a:lnTo>
                  <a:pt x="228371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4485414" y="8933102"/>
            <a:ext cx="1516586" cy="1353898"/>
          </a:xfrm>
          <a:custGeom>
            <a:avLst/>
            <a:gdLst/>
            <a:ahLst/>
            <a:cxnLst/>
            <a:rect r="r" b="b" t="t" l="l"/>
            <a:pathLst>
              <a:path h="1353898" w="1516586">
                <a:moveTo>
                  <a:pt x="1516586" y="0"/>
                </a:moveTo>
                <a:lnTo>
                  <a:pt x="0" y="0"/>
                </a:lnTo>
                <a:lnTo>
                  <a:pt x="0" y="1353898"/>
                </a:lnTo>
                <a:lnTo>
                  <a:pt x="1516586" y="1353898"/>
                </a:lnTo>
                <a:lnTo>
                  <a:pt x="151658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971800" y="411957"/>
            <a:ext cx="12344400" cy="1714500"/>
            <a:chOff x="0" y="0"/>
            <a:chExt cx="11704320" cy="1625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42875"/>
              <a:ext cx="11704320" cy="17684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919"/>
                </a:lnSpc>
              </a:pPr>
              <a:r>
                <a:rPr lang="en-US" sz="65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System Architecture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314700" y="2174044"/>
            <a:ext cx="11241385" cy="7822198"/>
          </a:xfrm>
          <a:custGeom>
            <a:avLst/>
            <a:gdLst/>
            <a:ahLst/>
            <a:cxnLst/>
            <a:rect r="r" b="b" t="t" l="l"/>
            <a:pathLst>
              <a:path h="7822198" w="11241385">
                <a:moveTo>
                  <a:pt x="0" y="0"/>
                </a:moveTo>
                <a:lnTo>
                  <a:pt x="11241385" y="0"/>
                </a:lnTo>
                <a:lnTo>
                  <a:pt x="11241385" y="7822198"/>
                </a:lnTo>
                <a:lnTo>
                  <a:pt x="0" y="78221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44475" y="0"/>
            <a:ext cx="2772299" cy="10287000"/>
          </a:xfrm>
          <a:custGeom>
            <a:avLst/>
            <a:gdLst/>
            <a:ahLst/>
            <a:cxnLst/>
            <a:rect r="r" b="b" t="t" l="l"/>
            <a:pathLst>
              <a:path h="10287000" w="2772299">
                <a:moveTo>
                  <a:pt x="0" y="0"/>
                </a:moveTo>
                <a:lnTo>
                  <a:pt x="2772299" y="0"/>
                </a:lnTo>
                <a:lnTo>
                  <a:pt x="27722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38" t="0" r="-323317" b="-90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25183">
            <a:off x="14067320" y="-345346"/>
            <a:ext cx="4298908" cy="5325224"/>
          </a:xfrm>
          <a:custGeom>
            <a:avLst/>
            <a:gdLst/>
            <a:ahLst/>
            <a:cxnLst/>
            <a:rect r="r" b="b" t="t" l="l"/>
            <a:pathLst>
              <a:path h="5325224" w="4298908">
                <a:moveTo>
                  <a:pt x="0" y="0"/>
                </a:moveTo>
                <a:lnTo>
                  <a:pt x="4298908" y="0"/>
                </a:lnTo>
                <a:lnTo>
                  <a:pt x="4298908" y="5325225"/>
                </a:lnTo>
                <a:lnTo>
                  <a:pt x="0" y="5325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72200" y="1028700"/>
            <a:ext cx="1844574" cy="1715454"/>
          </a:xfrm>
          <a:custGeom>
            <a:avLst/>
            <a:gdLst/>
            <a:ahLst/>
            <a:cxnLst/>
            <a:rect r="r" b="b" t="t" l="l"/>
            <a:pathLst>
              <a:path h="1715454" w="1844574">
                <a:moveTo>
                  <a:pt x="0" y="0"/>
                </a:moveTo>
                <a:lnTo>
                  <a:pt x="1844574" y="0"/>
                </a:lnTo>
                <a:lnTo>
                  <a:pt x="1844574" y="1715454"/>
                </a:lnTo>
                <a:lnTo>
                  <a:pt x="0" y="1715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971800" y="411957"/>
            <a:ext cx="12344400" cy="1714500"/>
            <a:chOff x="0" y="0"/>
            <a:chExt cx="11704320" cy="1625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42875"/>
              <a:ext cx="11704320" cy="17684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919"/>
                </a:lnSpc>
              </a:pPr>
              <a:r>
                <a:rPr lang="en-US" sz="65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Technology Stack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100388" y="2378869"/>
            <a:ext cx="12087225" cy="6746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Frontend: Streamlit</a:t>
            </a: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AI Model: Google Gemini API</a:t>
            </a: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Backend: Python</a:t>
            </a: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Database: SQLite</a:t>
            </a: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Visualization: PyVis, Plotly, NetworkX</a:t>
            </a: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Libraries: Pandas, NumPy, BeautifulSoup, dotenv, Matplotlib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070080" y="1028700"/>
            <a:ext cx="99568" cy="7081582"/>
          </a:xfrm>
          <a:prstGeom prst="rect">
            <a:avLst/>
          </a:prstGeom>
          <a:solidFill>
            <a:srgbClr val="272727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6103830" y="-2192822"/>
            <a:ext cx="11570994" cy="10905662"/>
          </a:xfrm>
          <a:custGeom>
            <a:avLst/>
            <a:gdLst/>
            <a:ahLst/>
            <a:cxnLst/>
            <a:rect r="r" b="b" t="t" l="l"/>
            <a:pathLst>
              <a:path h="10905662" w="11570994">
                <a:moveTo>
                  <a:pt x="0" y="0"/>
                </a:moveTo>
                <a:lnTo>
                  <a:pt x="11570994" y="0"/>
                </a:lnTo>
                <a:lnTo>
                  <a:pt x="11570994" y="10905662"/>
                </a:lnTo>
                <a:lnTo>
                  <a:pt x="0" y="10905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56942" y="1006521"/>
            <a:ext cx="7037787" cy="391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9"/>
              </a:lnSpc>
            </a:pPr>
            <a:r>
              <a:rPr lang="en-US" sz="8999" b="true">
                <a:solidFill>
                  <a:srgbClr val="27272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Module Development Progress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411925" y="826507"/>
            <a:ext cx="4854007" cy="980742"/>
            <a:chOff x="0" y="0"/>
            <a:chExt cx="6472010" cy="130765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6472010" cy="536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46871"/>
              <a:ext cx="6472010" cy="560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3"/>
                </a:lnSpc>
              </a:pPr>
              <a:r>
                <a:rPr lang="en-US" sz="2531" b="true">
                  <a:solidFill>
                    <a:srgbClr val="272727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Text Extraction – ✅ Completed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411925" y="2296924"/>
            <a:ext cx="5124129" cy="434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3"/>
              </a:lnSpc>
            </a:pPr>
            <a:r>
              <a:rPr lang="en-US" sz="2531" b="true">
                <a:solidFill>
                  <a:srgbClr val="27272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Gemini Integration – ✅ Completed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938914" y="1519923"/>
            <a:ext cx="285418" cy="285418"/>
            <a:chOff x="6705600" y="1371600"/>
            <a:chExt cx="10972800" cy="1097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3408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927370" y="2354074"/>
            <a:ext cx="285418" cy="285418"/>
            <a:chOff x="6705600" y="1371600"/>
            <a:chExt cx="10972800" cy="1097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3408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9950458" y="5063143"/>
            <a:ext cx="285418" cy="285418"/>
            <a:chOff x="6705600" y="1371600"/>
            <a:chExt cx="10972800" cy="1097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3408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950458" y="6973645"/>
            <a:ext cx="285418" cy="285418"/>
            <a:chOff x="6705600" y="1371600"/>
            <a:chExt cx="10972800" cy="1097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3408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634655" y="5143500"/>
            <a:ext cx="1844574" cy="1715454"/>
          </a:xfrm>
          <a:custGeom>
            <a:avLst/>
            <a:gdLst/>
            <a:ahLst/>
            <a:cxnLst/>
            <a:rect r="r" b="b" t="t" l="l"/>
            <a:pathLst>
              <a:path h="1715454" w="1844574">
                <a:moveTo>
                  <a:pt x="0" y="0"/>
                </a:moveTo>
                <a:lnTo>
                  <a:pt x="1844574" y="0"/>
                </a:lnTo>
                <a:lnTo>
                  <a:pt x="1844574" y="1715454"/>
                </a:lnTo>
                <a:lnTo>
                  <a:pt x="0" y="1715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950458" y="3260009"/>
            <a:ext cx="285418" cy="285418"/>
            <a:chOff x="6705600" y="1371600"/>
            <a:chExt cx="10972800" cy="1097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3408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411925" y="3156705"/>
            <a:ext cx="5124129" cy="434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3"/>
              </a:lnSpc>
            </a:pPr>
            <a:r>
              <a:rPr lang="en-US" sz="2531" b="true">
                <a:solidFill>
                  <a:srgbClr val="27272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Entity Parser – ✅ Completed</a:t>
            </a:r>
          </a:p>
        </p:txBody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9927370" y="6018500"/>
            <a:ext cx="285418" cy="285418"/>
            <a:chOff x="6705600" y="1371600"/>
            <a:chExt cx="10972800" cy="1097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3408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9927370" y="4161576"/>
            <a:ext cx="285418" cy="285418"/>
            <a:chOff x="6705600" y="1371600"/>
            <a:chExt cx="10972800" cy="1097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3408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0411925" y="4083607"/>
            <a:ext cx="5439271" cy="434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3"/>
              </a:lnSpc>
            </a:pPr>
            <a:r>
              <a:rPr lang="en-US" sz="2531" b="true">
                <a:solidFill>
                  <a:srgbClr val="27272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Relationship Mapper – ✅ Completed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467164" y="5959442"/>
            <a:ext cx="4460206" cy="434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3"/>
              </a:lnSpc>
            </a:pPr>
            <a:r>
              <a:rPr lang="en-US" sz="2531" b="true">
                <a:solidFill>
                  <a:srgbClr val="27272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Visualization – 🔄 In Progress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774095" y="6870341"/>
            <a:ext cx="4996282" cy="434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3"/>
              </a:lnSpc>
            </a:pPr>
            <a:r>
              <a:rPr lang="en-US" sz="2531" b="true">
                <a:solidFill>
                  <a:srgbClr val="27272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Search &amp; Insights – 🔄 In Progress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411925" y="5042815"/>
            <a:ext cx="5439271" cy="434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3"/>
              </a:lnSpc>
            </a:pPr>
            <a:r>
              <a:rPr lang="en-US" sz="2531" b="true">
                <a:solidFill>
                  <a:srgbClr val="27272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Database Integration – ✅ Completed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8749">
            <a:off x="13644095" y="8131518"/>
            <a:ext cx="1891465" cy="1792163"/>
          </a:xfrm>
          <a:custGeom>
            <a:avLst/>
            <a:gdLst/>
            <a:ahLst/>
            <a:cxnLst/>
            <a:rect r="r" b="b" t="t" l="l"/>
            <a:pathLst>
              <a:path h="1792163" w="1891465">
                <a:moveTo>
                  <a:pt x="0" y="0"/>
                </a:moveTo>
                <a:lnTo>
                  <a:pt x="1891465" y="0"/>
                </a:lnTo>
                <a:lnTo>
                  <a:pt x="1891465" y="1792163"/>
                </a:lnTo>
                <a:lnTo>
                  <a:pt x="0" y="1792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3119">
            <a:off x="11807974" y="-2131220"/>
            <a:ext cx="5260277" cy="5030140"/>
          </a:xfrm>
          <a:custGeom>
            <a:avLst/>
            <a:gdLst/>
            <a:ahLst/>
            <a:cxnLst/>
            <a:rect r="r" b="b" t="t" l="l"/>
            <a:pathLst>
              <a:path h="5030140" w="5260277">
                <a:moveTo>
                  <a:pt x="0" y="0"/>
                </a:moveTo>
                <a:lnTo>
                  <a:pt x="5260277" y="0"/>
                </a:lnTo>
                <a:lnTo>
                  <a:pt x="5260277" y="5030141"/>
                </a:lnTo>
                <a:lnTo>
                  <a:pt x="0" y="503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627250">
            <a:off x="254324" y="6879860"/>
            <a:ext cx="7000930" cy="6230828"/>
          </a:xfrm>
          <a:custGeom>
            <a:avLst/>
            <a:gdLst/>
            <a:ahLst/>
            <a:cxnLst/>
            <a:rect r="r" b="b" t="t" l="l"/>
            <a:pathLst>
              <a:path h="6230828" w="7000930">
                <a:moveTo>
                  <a:pt x="0" y="0"/>
                </a:moveTo>
                <a:lnTo>
                  <a:pt x="7000931" y="0"/>
                </a:lnTo>
                <a:lnTo>
                  <a:pt x="7000931" y="6230828"/>
                </a:lnTo>
                <a:lnTo>
                  <a:pt x="0" y="62308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59566">
            <a:off x="1300395" y="1487741"/>
            <a:ext cx="2538357" cy="2427304"/>
          </a:xfrm>
          <a:custGeom>
            <a:avLst/>
            <a:gdLst/>
            <a:ahLst/>
            <a:cxnLst/>
            <a:rect r="r" b="b" t="t" l="l"/>
            <a:pathLst>
              <a:path h="2427304" w="2538357">
                <a:moveTo>
                  <a:pt x="0" y="0"/>
                </a:moveTo>
                <a:lnTo>
                  <a:pt x="2538357" y="0"/>
                </a:lnTo>
                <a:lnTo>
                  <a:pt x="2538357" y="2427304"/>
                </a:lnTo>
                <a:lnTo>
                  <a:pt x="0" y="2427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14700" y="8873728"/>
            <a:ext cx="901991" cy="384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7"/>
              </a:lnSpc>
            </a:pPr>
            <a:r>
              <a:rPr lang="en-US" sz="2531">
                <a:solidFill>
                  <a:srgbClr val="FFFFFF"/>
                </a:solidFill>
                <a:latin typeface="TT Supermolot Neue Condensed"/>
                <a:ea typeface="TT Supermolot Neue Condensed"/>
                <a:cs typeface="TT Supermolot Neue Condensed"/>
                <a:sym typeface="TT Supermolot Neue Condensed"/>
              </a:rPr>
              <a:t>09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8248093" y="9030593"/>
            <a:ext cx="10004325" cy="3190268"/>
          </a:xfrm>
          <a:custGeom>
            <a:avLst/>
            <a:gdLst/>
            <a:ahLst/>
            <a:cxnLst/>
            <a:rect r="r" b="b" t="t" l="l"/>
            <a:pathLst>
              <a:path h="3190268" w="10004325">
                <a:moveTo>
                  <a:pt x="10004325" y="0"/>
                </a:moveTo>
                <a:lnTo>
                  <a:pt x="0" y="0"/>
                </a:lnTo>
                <a:lnTo>
                  <a:pt x="0" y="3190268"/>
                </a:lnTo>
                <a:lnTo>
                  <a:pt x="10004325" y="3190268"/>
                </a:lnTo>
                <a:lnTo>
                  <a:pt x="1000432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0800000">
            <a:off x="6118920" y="8170708"/>
            <a:ext cx="1087592" cy="108759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7FFFA">
                    <a:alpha val="100000"/>
                  </a:srgbClr>
                </a:gs>
                <a:gs pos="50000">
                  <a:srgbClr val="C7FFFA">
                    <a:alpha val="58500"/>
                  </a:srgbClr>
                </a:gs>
                <a:gs pos="100000">
                  <a:srgbClr val="C7FFFA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628900" y="539812"/>
            <a:ext cx="12344400" cy="1714500"/>
            <a:chOff x="0" y="0"/>
            <a:chExt cx="11704320" cy="1625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42875"/>
              <a:ext cx="11704320" cy="17684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919"/>
                </a:lnSpc>
              </a:pPr>
              <a:r>
                <a:rPr lang="en-US" b="true" sz="6599">
                  <a:gradFill>
                    <a:gsLst>
                      <a:gs pos="0">
                        <a:srgbClr val="000000">
                          <a:alpha val="100000"/>
                        </a:srgbClr>
                      </a:gs>
                      <a:gs pos="100000">
                        <a:srgbClr val="C89116">
                          <a:alpha val="100000"/>
                        </a:srgbClr>
                      </a:gs>
                    </a:gsLst>
                    <a:lin ang="0"/>
                  </a:gradFill>
                  <a:latin typeface="Calibri (MS) Bold"/>
                  <a:ea typeface="Calibri (MS) Bold"/>
                  <a:cs typeface="Calibri (MS) Bold"/>
                  <a:sym typeface="Calibri (MS) Bold"/>
                </a:rPr>
                <a:t>Key Functionalities Implemented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450554" y="3564224"/>
            <a:ext cx="12398096" cy="4425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799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Entity extraction (hospitals, doctors, clinics)</a:t>
            </a: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799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Relationship mapping (e.g., Doctor works at Hospital)</a:t>
            </a: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799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Database integration with weight scoring</a:t>
            </a: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799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Visualization using interactive network graphs(in progress...)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6000" y="0"/>
            <a:ext cx="13716000" cy="10287000"/>
          </a:xfrm>
          <a:custGeom>
            <a:avLst/>
            <a:gdLst/>
            <a:ahLst/>
            <a:cxnLst/>
            <a:rect r="r" b="b" t="t" l="l"/>
            <a:pathLst>
              <a:path h="10287000" w="13716000">
                <a:moveTo>
                  <a:pt x="0" y="0"/>
                </a:moveTo>
                <a:lnTo>
                  <a:pt x="13716000" y="0"/>
                </a:lnTo>
                <a:lnTo>
                  <a:pt x="13716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71800" y="411957"/>
            <a:ext cx="12344400" cy="1714500"/>
            <a:chOff x="0" y="0"/>
            <a:chExt cx="11704320" cy="1625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42875"/>
              <a:ext cx="11704320" cy="17684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919"/>
                </a:lnSpc>
              </a:pPr>
              <a:r>
                <a:rPr lang="en-US" sz="65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Results &amp; Outputs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769209" y="2446597"/>
            <a:ext cx="11377689" cy="45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5531" indent="-272765" lvl="1">
              <a:lnSpc>
                <a:spcPts val="5086"/>
              </a:lnSpc>
              <a:buFont typeface="Arial"/>
              <a:buChar char="•"/>
            </a:pPr>
            <a:r>
              <a:rPr lang="en-US" sz="423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Example Output:</a:t>
            </a:r>
          </a:p>
          <a:p>
            <a:pPr algn="l" marL="545531" indent="-272765" lvl="1">
              <a:lnSpc>
                <a:spcPts val="5086"/>
              </a:lnSpc>
              <a:buFont typeface="Arial"/>
              <a:buChar char="•"/>
            </a:pPr>
            <a:r>
              <a:rPr lang="en-US" sz="423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Dr. Meera Jain → Works At → Apollo Hospitals</a:t>
            </a:r>
          </a:p>
          <a:p>
            <a:pPr algn="l" marL="545531" indent="-272765" lvl="1">
              <a:lnSpc>
                <a:spcPts val="5086"/>
              </a:lnSpc>
            </a:pPr>
          </a:p>
          <a:p>
            <a:pPr algn="l" marL="545531" indent="-272765" lvl="1">
              <a:lnSpc>
                <a:spcPts val="5086"/>
              </a:lnSpc>
              <a:buFont typeface="Arial"/>
              <a:buChar char="•"/>
            </a:pPr>
            <a:r>
              <a:rPr lang="en-US" sz="423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Database Snapshot:</a:t>
            </a:r>
          </a:p>
          <a:p>
            <a:pPr algn="l" marL="545531" indent="-272765" lvl="1">
              <a:lnSpc>
                <a:spcPts val="5086"/>
              </a:lnSpc>
              <a:buFont typeface="Arial"/>
              <a:buChar char="•"/>
            </a:pPr>
            <a:r>
              <a:rPr lang="en-US" sz="423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Apollo Hospitals (Hospital, weight 2.0)</a:t>
            </a:r>
          </a:p>
          <a:p>
            <a:pPr algn="l" marL="545531" indent="-272765" lvl="1">
              <a:lnSpc>
                <a:spcPts val="5086"/>
              </a:lnSpc>
              <a:buFont typeface="Arial"/>
              <a:buChar char="•"/>
            </a:pPr>
            <a:r>
              <a:rPr lang="en-US" sz="423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Dr. Meera Jain (Doctor, weight 1.8)</a:t>
            </a:r>
          </a:p>
          <a:p>
            <a:pPr algn="l">
              <a:lnSpc>
                <a:spcPts val="5086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6000" y="1657641"/>
            <a:ext cx="13590660" cy="6709120"/>
          </a:xfrm>
          <a:custGeom>
            <a:avLst/>
            <a:gdLst/>
            <a:ahLst/>
            <a:cxnLst/>
            <a:rect r="r" b="b" t="t" l="l"/>
            <a:pathLst>
              <a:path h="6709120" w="13590660">
                <a:moveTo>
                  <a:pt x="0" y="0"/>
                </a:moveTo>
                <a:lnTo>
                  <a:pt x="13590660" y="0"/>
                </a:lnTo>
                <a:lnTo>
                  <a:pt x="13590660" y="6709120"/>
                </a:lnTo>
                <a:lnTo>
                  <a:pt x="0" y="6709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6" t="0" r="-1556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DAG4Z7f2W14</dc:identifier>
  <dcterms:modified xsi:type="dcterms:W3CDTF">2011-08-01T06:04:30Z</dcterms:modified>
  <cp:revision>1</cp:revision>
  <dc:title>Healthcare Knowledge Graph using Generative AI</dc:title>
</cp:coreProperties>
</file>